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72" r:id="rId8"/>
    <p:sldId id="259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2B29-88F2-4912-8517-500F7B1F6961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44FD-2514-4339-B39B-0FA2FBDE49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304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2B29-88F2-4912-8517-500F7B1F6961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44FD-2514-4339-B39B-0FA2FBDE49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858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2B29-88F2-4912-8517-500F7B1F6961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44FD-2514-4339-B39B-0FA2FBDE49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64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2B29-88F2-4912-8517-500F7B1F6961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44FD-2514-4339-B39B-0FA2FBDE49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436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2B29-88F2-4912-8517-500F7B1F6961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44FD-2514-4339-B39B-0FA2FBDE49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42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2B29-88F2-4912-8517-500F7B1F6961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44FD-2514-4339-B39B-0FA2FBDE49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819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2B29-88F2-4912-8517-500F7B1F6961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44FD-2514-4339-B39B-0FA2FBDE49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249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2B29-88F2-4912-8517-500F7B1F6961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44FD-2514-4339-B39B-0FA2FBDE49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2B29-88F2-4912-8517-500F7B1F6961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44FD-2514-4339-B39B-0FA2FBDE49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167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2B29-88F2-4912-8517-500F7B1F6961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44FD-2514-4339-B39B-0FA2FBDE49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1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32B29-88F2-4912-8517-500F7B1F6961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A44FD-2514-4339-B39B-0FA2FBDE49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341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32B29-88F2-4912-8517-500F7B1F6961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A44FD-2514-4339-B39B-0FA2FBDE49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51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loving.socialpsychology.org/publication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knowingneurons.com/2013/02/13/why-prairie-voles-fall-in-love-a-chemical-romance/" TargetMode="External"/><Relationship Id="rId2" Type="http://schemas.openxmlformats.org/officeDocument/2006/relationships/hyperlink" Target="http://www.news.wisc.edu/1821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YUtVsA-wi4" TargetMode="External"/><Relationship Id="rId2" Type="http://schemas.openxmlformats.org/officeDocument/2006/relationships/hyperlink" Target="http://www.scienceofrelationships.com/home/2011/8/15/in-sickness-and-in-health-pick-your-battles-w-video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bW5FmoJyijM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faceresearch.org/demo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Biosocial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Ch.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59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Humans have evolutionary origin.</a:t>
            </a:r>
          </a:p>
          <a:p>
            <a:pPr lvl="1"/>
            <a:r>
              <a:rPr lang="en-US" dirty="0" smtClean="0"/>
              <a:t>Natural selection, or survival of the fittest</a:t>
            </a:r>
          </a:p>
          <a:p>
            <a:pPr lvl="1"/>
            <a:r>
              <a:rPr lang="en-US" dirty="0" smtClean="0"/>
              <a:t>Darwin awards</a:t>
            </a:r>
          </a:p>
          <a:p>
            <a:r>
              <a:rPr lang="en-US" b="1" dirty="0" smtClean="0"/>
              <a:t>The family has played an important role in human evolution</a:t>
            </a:r>
          </a:p>
          <a:p>
            <a:pPr lvl="1"/>
            <a:r>
              <a:rPr lang="en-US" dirty="0" smtClean="0"/>
              <a:t>Individual survival depends on families as families help individuals to adapt and survive.</a:t>
            </a:r>
          </a:p>
          <a:p>
            <a:pPr lvl="2"/>
            <a:r>
              <a:rPr lang="en-US" dirty="0" smtClean="0"/>
              <a:t>Ancient man lived in families </a:t>
            </a:r>
          </a:p>
          <a:p>
            <a:pPr lvl="2"/>
            <a:r>
              <a:rPr lang="en-US" dirty="0" smtClean="0"/>
              <a:t>Raised children in those families </a:t>
            </a:r>
          </a:p>
          <a:p>
            <a:pPr lvl="2"/>
            <a:r>
              <a:rPr lang="en-US" dirty="0" smtClean="0"/>
              <a:t>Worked together to survive </a:t>
            </a:r>
          </a:p>
          <a:p>
            <a:pPr lvl="2"/>
            <a:r>
              <a:rPr lang="en-US" dirty="0" smtClean="0"/>
              <a:t>Today?</a:t>
            </a:r>
          </a:p>
        </p:txBody>
      </p:sp>
    </p:spTree>
    <p:extLst>
      <p:ext uri="{BB962C8B-B14F-4D97-AF65-F5344CB8AC3E}">
        <p14:creationId xmlns:p14="http://schemas.microsoft.com/office/powerpoint/2010/main" val="295362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evolutionary origins of humans has an influence upon families today.</a:t>
            </a:r>
          </a:p>
          <a:p>
            <a:pPr lvl="1"/>
            <a:r>
              <a:rPr lang="en-US" dirty="0" smtClean="0"/>
              <a:t>Examples: Mate selection</a:t>
            </a:r>
          </a:p>
          <a:p>
            <a:pPr lvl="1"/>
            <a:r>
              <a:rPr lang="en-US" dirty="0" smtClean="0"/>
              <a:t>What do females look for/prefer in a mate?</a:t>
            </a:r>
          </a:p>
          <a:p>
            <a:pPr lvl="1"/>
            <a:r>
              <a:rPr lang="en-US" dirty="0" smtClean="0"/>
              <a:t>What do males look for/prefer in a mate?</a:t>
            </a:r>
          </a:p>
          <a:p>
            <a:pPr lvl="1"/>
            <a:r>
              <a:rPr lang="en-US" dirty="0" smtClean="0"/>
              <a:t>Paternity certainty and child investment.</a:t>
            </a:r>
          </a:p>
          <a:p>
            <a:pPr lvl="1"/>
            <a:r>
              <a:rPr lang="en-US" dirty="0" smtClean="0"/>
              <a:t>Biological connection and child investment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5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There is a bi-directional influence between proximate biology and family health.</a:t>
            </a:r>
          </a:p>
          <a:p>
            <a:pPr lvl="1"/>
            <a:r>
              <a:rPr lang="en-US" dirty="0" smtClean="0"/>
              <a:t>Proximate—interaction between genetic predisposition and social interactions</a:t>
            </a:r>
          </a:p>
          <a:p>
            <a:pPr lvl="1"/>
            <a:r>
              <a:rPr lang="en-US" dirty="0" smtClean="0"/>
              <a:t>Individuals are predisposed to some diseases or medical conditions which influences how they interact in the family</a:t>
            </a:r>
          </a:p>
          <a:p>
            <a:pPr lvl="1"/>
            <a:r>
              <a:rPr lang="en-US" dirty="0" smtClean="0"/>
              <a:t>Ex. Alaska Natives are genetically predisposed to develop alcoholism. If a native never drinks alcohol this predisposition will have no effect on family interactions.  If one becomes an alcoholic the family will be affected. </a:t>
            </a:r>
            <a:endParaRPr lang="en-US" dirty="0"/>
          </a:p>
          <a:p>
            <a:pPr lvl="1"/>
            <a:r>
              <a:rPr lang="en-US" dirty="0" smtClean="0"/>
              <a:t>Brother with Schizophrenia.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02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Ex. Exercise induced asthma in my family may make it more difficult to exercise and instead lead to a more sedentary lifestyle. The sedentary lifestyle will lead to other health conditions later (e.g., diabetes, heart conditions, etc.) Exercise induced asthma largely goes away once I am in top physical shape and I only get there through regular exercise.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12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Biosocial influences are both biological and social in their character.</a:t>
            </a:r>
          </a:p>
          <a:p>
            <a:pPr lvl="1"/>
            <a:r>
              <a:rPr lang="en-US" dirty="0" smtClean="0"/>
              <a:t>Behavior is caused by both biological and social factors</a:t>
            </a:r>
          </a:p>
          <a:p>
            <a:pPr lvl="1"/>
            <a:r>
              <a:rPr lang="en-US" dirty="0" smtClean="0"/>
              <a:t>Both must be considered in order to fully understand behavior</a:t>
            </a:r>
          </a:p>
          <a:p>
            <a:pPr lvl="1"/>
            <a:r>
              <a:rPr lang="en-US" dirty="0" smtClean="0"/>
              <a:t>Who we pick as mates and who we invest time in are based both in biology and socialization</a:t>
            </a:r>
          </a:p>
          <a:p>
            <a:pPr lvl="2"/>
            <a:r>
              <a:rPr lang="en-US" dirty="0" smtClean="0"/>
              <a:t>Ovulation study	Smelly T-shirt </a:t>
            </a:r>
          </a:p>
          <a:p>
            <a:pPr lvl="2"/>
            <a:r>
              <a:rPr lang="en-US" sz="2000" dirty="0"/>
              <a:t>http://www.eoht.info/page/Sweaty+T-shirt+study</a:t>
            </a:r>
            <a:endParaRPr lang="en-US" sz="2000" dirty="0" smtClean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10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47" y="1869916"/>
            <a:ext cx="3709153" cy="277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707" y="1869916"/>
            <a:ext cx="3889598" cy="277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19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The biosocial domain is concerned with three factors: the biological, biosocial and social.</a:t>
            </a:r>
          </a:p>
          <a:p>
            <a:pPr lvl="1"/>
            <a:r>
              <a:rPr lang="en-US" dirty="0" smtClean="0"/>
              <a:t>Like systems theory, where the whole is greater than the sum of its parts, biology, biosocial and social must be understood together.</a:t>
            </a:r>
          </a:p>
          <a:p>
            <a:pPr lvl="1"/>
            <a:r>
              <a:rPr lang="en-US" dirty="0" smtClean="0"/>
              <a:t>Judith Harris “Do Parents Matter?”</a:t>
            </a:r>
          </a:p>
          <a:p>
            <a:pPr lvl="1"/>
            <a:r>
              <a:rPr lang="en-US" dirty="0" smtClean="0"/>
              <a:t>B.F. Skinner</a:t>
            </a:r>
            <a:r>
              <a:rPr lang="en-US" dirty="0" smtClean="0">
                <a:sym typeface="Wingdings" panose="05000000000000000000" pitchFamily="2" charset="2"/>
              </a:rPr>
              <a:t> “Give me a child and I’ll shape him into anything”</a:t>
            </a:r>
          </a:p>
          <a:p>
            <a:pPr lvl="1"/>
            <a:r>
              <a:rPr lang="en-US" dirty="0" smtClean="0"/>
              <a:t>Biosocial examples? </a:t>
            </a:r>
            <a:r>
              <a:rPr lang="en-US" dirty="0" smtClean="0">
                <a:hlinkClick r:id="rId2"/>
              </a:rPr>
              <a:t>http://loving.socialpsychology.org/publications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0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Human biological and biosocial variables do not determine human conduct but pose limitations and constraints as well as possibilities and opportunities for families.</a:t>
            </a:r>
          </a:p>
          <a:p>
            <a:pPr lvl="1"/>
            <a:r>
              <a:rPr lang="en-US" dirty="0" smtClean="0"/>
              <a:t>How tall I could have grown was constrained by my genes. How tall I actually grew was dependent on my environment.</a:t>
            </a:r>
          </a:p>
          <a:p>
            <a:pPr lvl="1"/>
            <a:r>
              <a:rPr lang="en-US" dirty="0" smtClean="0"/>
              <a:t>Biology does not drive, but instead influences</a:t>
            </a:r>
          </a:p>
          <a:p>
            <a:pPr lvl="1"/>
            <a:r>
              <a:rPr lang="en-US" dirty="0" smtClean="0"/>
              <a:t>Remember the Alaskan Native predisposition towards Alcoholism </a:t>
            </a:r>
          </a:p>
          <a:p>
            <a:pPr lvl="1"/>
            <a:r>
              <a:rPr lang="en-US" dirty="0" smtClean="0"/>
              <a:t>Others?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04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Humans are a unique species similar to but not exactly the same as other animals.</a:t>
            </a:r>
          </a:p>
          <a:p>
            <a:pPr lvl="1"/>
            <a:r>
              <a:rPr lang="en-US" dirty="0" smtClean="0"/>
              <a:t>What does this mean?</a:t>
            </a:r>
          </a:p>
          <a:p>
            <a:pPr lvl="1"/>
            <a:r>
              <a:rPr lang="en-US" dirty="0" smtClean="0"/>
              <a:t>Humans have agency</a:t>
            </a:r>
          </a:p>
          <a:p>
            <a:pPr lvl="1"/>
            <a:r>
              <a:rPr lang="en-US" dirty="0" smtClean="0"/>
              <a:t>Studies using animal models (of relatively close genetic relation) should theorize to humans</a:t>
            </a:r>
          </a:p>
          <a:p>
            <a:pPr lvl="1"/>
            <a:r>
              <a:rPr lang="en-US" dirty="0" smtClean="0"/>
              <a:t>Monkeys and Prairie Voles</a:t>
            </a:r>
          </a:p>
          <a:p>
            <a:pPr lvl="1"/>
            <a:r>
              <a:rPr lang="en-US" dirty="0" smtClean="0">
                <a:hlinkClick r:id="rId2"/>
              </a:rPr>
              <a:t>http://www.news.wisc.edu/18218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http://knowingneurons.com/2013/02/13/why-prairie-voles-fall-in-love-a-chemical-romance/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19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Because adaption takes place over time it can’t be observed in just a few generations.</a:t>
            </a:r>
          </a:p>
          <a:p>
            <a:pPr lvl="1"/>
            <a:r>
              <a:rPr lang="en-US" dirty="0" smtClean="0"/>
              <a:t>We must look to the behavior of ancient man to understand behavior 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1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Adaptations in physiology or conduct vary by environment</a:t>
            </a:r>
          </a:p>
          <a:p>
            <a:pPr lvl="1"/>
            <a:r>
              <a:rPr lang="en-US" dirty="0" smtClean="0"/>
              <a:t>We are born with a set of genes (genotype) but how those are expressed (phenotype) depends on our environment.</a:t>
            </a:r>
          </a:p>
          <a:p>
            <a:pPr lvl="1"/>
            <a:r>
              <a:rPr lang="en-US" dirty="0" smtClean="0"/>
              <a:t>Twins with the same genetic structure in different environments will likely behave very differently</a:t>
            </a:r>
          </a:p>
          <a:p>
            <a:pPr lvl="2"/>
            <a:r>
              <a:rPr lang="en-US" dirty="0" smtClean="0"/>
              <a:t>Acquaintance who is heterosexual highly conservative and married with many children. Twin brother is liberal and homosexual.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46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Existing features of human biology can be used to reveal aspects of our adaptation in the past.</a:t>
            </a:r>
          </a:p>
          <a:p>
            <a:pPr lvl="1"/>
            <a:r>
              <a:rPr lang="en-US" dirty="0" smtClean="0"/>
              <a:t>We can trace the roots of current human biology to ancient man and see that at least at some point that aspect of biology was adaptive.</a:t>
            </a:r>
          </a:p>
          <a:p>
            <a:pPr lvl="2"/>
            <a:r>
              <a:rPr lang="en-US" dirty="0" smtClean="0"/>
              <a:t>Ex. Why men want sex with many partners? </a:t>
            </a:r>
            <a:endParaRPr lang="en-US" dirty="0"/>
          </a:p>
          <a:p>
            <a:pPr lvl="2"/>
            <a:r>
              <a:rPr lang="en-US" dirty="0" smtClean="0"/>
              <a:t>Sowing wild oats in many fields increases the chance of species survival</a:t>
            </a:r>
          </a:p>
          <a:p>
            <a:pPr lvl="2"/>
            <a:r>
              <a:rPr lang="en-US" dirty="0" smtClean="0"/>
              <a:t>Ex. Why women want commitment before sex?</a:t>
            </a:r>
          </a:p>
          <a:p>
            <a:pPr lvl="2"/>
            <a:r>
              <a:rPr lang="en-US" dirty="0" smtClean="0"/>
              <a:t>There is a danger for women in having sex and getting pregnant, being physically less mobile and </a:t>
            </a:r>
            <a:r>
              <a:rPr lang="en-US" dirty="0" smtClean="0"/>
              <a:t>able to support self.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13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Causes</a:t>
            </a:r>
          </a:p>
          <a:p>
            <a:r>
              <a:rPr lang="en-US" dirty="0" smtClean="0"/>
              <a:t>Proximate</a:t>
            </a:r>
            <a:r>
              <a:rPr lang="en-US" dirty="0" smtClean="0">
                <a:sym typeface="Wingdings" panose="05000000000000000000" pitchFamily="2" charset="2"/>
              </a:rPr>
              <a:t> day to day interactions that take place and where biology and social worlds interact. </a:t>
            </a:r>
            <a:endParaRPr lang="en-US" dirty="0" smtClean="0"/>
          </a:p>
          <a:p>
            <a:r>
              <a:rPr lang="en-US" dirty="0" smtClean="0"/>
              <a:t>Distal</a:t>
            </a:r>
            <a:r>
              <a:rPr lang="en-US" dirty="0" smtClean="0">
                <a:sym typeface="Wingdings" panose="05000000000000000000" pitchFamily="2" charset="2"/>
              </a:rPr>
              <a:t> How the proximate and ultimate causes interrelate.  </a:t>
            </a:r>
            <a:endParaRPr lang="en-US" dirty="0" smtClean="0"/>
          </a:p>
          <a:p>
            <a:r>
              <a:rPr lang="en-US" dirty="0" smtClean="0"/>
              <a:t>Ultimate</a:t>
            </a:r>
            <a:r>
              <a:rPr lang="en-US" dirty="0" smtClean="0">
                <a:sym typeface="Wingdings" panose="05000000000000000000" pitchFamily="2" charset="2"/>
              </a:rPr>
              <a:t> The family has helped to reproduce the species because it provides the support in which adaptation takes place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39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Survival of the Fittest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Biosocial </a:t>
            </a:r>
            <a:r>
              <a:rPr lang="en-US" dirty="0" smtClean="0"/>
              <a:t>In Class Activity</a:t>
            </a:r>
            <a:endParaRPr lang="en-US" sz="2400" dirty="0"/>
          </a:p>
          <a:p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www.scienceofrelationships.com/home/2011/8/15/in-sickness-and-in-health-pick-your-battles-w-videos.html</a:t>
            </a:r>
            <a:endParaRPr lang="en-US" sz="2000" dirty="0" smtClean="0"/>
          </a:p>
          <a:p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www.youtube.com/watch?v=ZYUtVsA-wi4</a:t>
            </a:r>
            <a:endParaRPr lang="en-US" sz="2000" dirty="0" smtClean="0"/>
          </a:p>
          <a:p>
            <a:r>
              <a:rPr lang="en-US" sz="2000" dirty="0">
                <a:hlinkClick r:id="rId4"/>
              </a:rPr>
              <a:t>https://www.youtube.com/watch?v=bW5FmoJyijM</a:t>
            </a:r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64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Fun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http://faceresearch.org/demos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914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773</Words>
  <Application>Microsoft Office PowerPoint</Application>
  <PresentationFormat>On-screen Show (4:3)</PresentationFormat>
  <Paragraphs>85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Biosocial Theory</vt:lpstr>
      <vt:lpstr>Basic Assumptions</vt:lpstr>
      <vt:lpstr>Basic Assumptions</vt:lpstr>
      <vt:lpstr>Basic Assumptions </vt:lpstr>
      <vt:lpstr>Basic Assumptions</vt:lpstr>
      <vt:lpstr>Basic Assumptions </vt:lpstr>
      <vt:lpstr>PowerPoint Presentation</vt:lpstr>
      <vt:lpstr>Basic Assumptions</vt:lpstr>
      <vt:lpstr>Basic Assumptions </vt:lpstr>
      <vt:lpstr>Basic Assumptions</vt:lpstr>
      <vt:lpstr>Basic Assumptions</vt:lpstr>
      <vt:lpstr>Basic Assumptions</vt:lpstr>
      <vt:lpstr>Basic Assumptions</vt:lpstr>
      <vt:lpstr>Basic Assumptions</vt:lpstr>
      <vt:lpstr>Survival of the Fittest</vt:lpstr>
      <vt:lpstr>For Fun </vt:lpstr>
    </vt:vector>
  </TitlesOfParts>
  <Company>Indiana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Biosocial Theory</dc:title>
  <dc:creator>Windows User</dc:creator>
  <cp:lastModifiedBy>Windows User</cp:lastModifiedBy>
  <cp:revision>32</cp:revision>
  <dcterms:created xsi:type="dcterms:W3CDTF">2014-02-27T03:05:13Z</dcterms:created>
  <dcterms:modified xsi:type="dcterms:W3CDTF">2016-03-29T00:28:16Z</dcterms:modified>
</cp:coreProperties>
</file>